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1C1917"/>
                </a:solidFill>
                <a:latin typeface="Georgia"/>
              </a:defRPr>
            </a:pPr>
            <a:r>
              <a:t>La Balanza Despareja de Firmat</a:t>
            </a:r>
          </a:p>
          <a:p>
            <a:pPr>
              <a:defRPr sz="2000">
                <a:solidFill>
                  <a:srgbClr val="78716C"/>
                </a:solidFill>
                <a:latin typeface="Arial"/>
              </a:defRPr>
            </a:pPr>
            <a:r>
              <a:t>Informe Analítico de la Relación Asistencialismo vs. Producción (Presupuesto 2026)</a:t>
            </a:r>
          </a:p>
          <a:p>
            <a:pPr>
              <a:spcBef>
                <a:spcPts val="2000"/>
              </a:spcBef>
              <a:defRPr sz="1400" i="1">
                <a:solidFill>
                  <a:srgbClr val="78716C"/>
                </a:solidFill>
                <a:latin typeface="Arial"/>
              </a:defRPr>
            </a:pPr>
            <a:r>
              <a:t>Presentación de Datos Objetivos para los Vecinos de Firmat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800" b="1">
                <a:solidFill>
                  <a:srgbClr val="1C1917"/>
                </a:solidFill>
                <a:latin typeface="Georgia"/>
              </a:defRPr>
            </a:pPr>
            <a:r>
              <a:t>La Brecha de 150 a 1: Prioridades del Gasto Público Propio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280160"/>
            <a:ext cx="10362895" cy="25400"/>
          </a:xfrm>
          <a:prstGeom prst="rect">
            <a:avLst/>
          </a:prstGeom>
          <a:solidFill>
            <a:srgbClr val="1C19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14400" y="1828800"/>
            <a:ext cx="4754880" cy="4114800"/>
          </a:xfrm>
          <a:prstGeom prst="roundRect">
            <a:avLst/>
          </a:prstGeom>
          <a:solidFill>
            <a:srgbClr val="F5F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400" b="1" i="0">
                <a:solidFill>
                  <a:srgbClr val="78716C"/>
                </a:solidFill>
                <a:latin typeface="Arial"/>
              </a:defRPr>
            </a:pPr>
            <a:r>
              <a:t>ASISTENCIALISMO DIRECTO</a:t>
            </a:r>
          </a:p>
          <a:p>
            <a:pPr algn="ctr">
              <a:spcAft>
                <a:spcPts val="400"/>
              </a:spcAft>
              <a:defRPr sz="4800" b="1" i="0">
                <a:solidFill>
                  <a:srgbClr val="DC2626"/>
                </a:solidFill>
                <a:latin typeface="Georgia"/>
              </a:defRPr>
            </a:pPr>
            <a:r>
              <a:t>$ 903,0 M</a:t>
            </a:r>
          </a:p>
          <a:p>
            <a:pPr algn="ctr">
              <a:spcAft>
                <a:spcPts val="400"/>
              </a:spcAft>
              <a:defRPr sz="1400" b="0" i="1">
                <a:solidFill>
                  <a:srgbClr val="1C1917"/>
                </a:solidFill>
                <a:latin typeface="Arial"/>
              </a:defRPr>
            </a:pPr>
            <a:r>
              <a:t>(Subsidios a Personas - Ord. 1020)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300" b="0" i="0">
                <a:solidFill>
                  <a:srgbClr val="1C1917"/>
                </a:solidFill>
                <a:latin typeface="Arial"/>
              </a:defRPr>
            </a:pPr>
            <a:r>
              <a:t>• Financiado 100% con recursos del municipio.</a:t>
            </a:r>
          </a:p>
          <a:p>
            <a:pPr algn="l">
              <a:spcAft>
                <a:spcPts val="400"/>
              </a:spcAft>
              <a:defRPr sz="1300" b="0" i="0">
                <a:solidFill>
                  <a:srgbClr val="1C1917"/>
                </a:solidFill>
                <a:latin typeface="Arial"/>
              </a:defRPr>
            </a:pPr>
            <a:r>
              <a:t>• Gasto en consumo directo sin contraprestación productiva.</a:t>
            </a:r>
          </a:p>
          <a:p>
            <a:pPr algn="l">
              <a:spcAft>
                <a:spcPts val="400"/>
              </a:spcAft>
              <a:defRPr sz="1300" b="0" i="0">
                <a:solidFill>
                  <a:srgbClr val="1C1917"/>
                </a:solidFill>
                <a:latin typeface="Arial"/>
              </a:defRPr>
            </a:pPr>
            <a:r>
              <a:t>• El rubro creció exponencialmente en los años electorales.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22415" y="1828800"/>
            <a:ext cx="4754880" cy="4114800"/>
          </a:xfrm>
          <a:prstGeom prst="roundRect">
            <a:avLst/>
          </a:prstGeom>
          <a:solidFill>
            <a:srgbClr val="F5F5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400" b="1" i="0">
                <a:solidFill>
                  <a:srgbClr val="78716C"/>
                </a:solidFill>
                <a:latin typeface="Arial"/>
              </a:defRPr>
            </a:pPr>
            <a:r>
              <a:t>RADICACIÓN Y DESARROLLO INDUSTRIAL</a:t>
            </a:r>
          </a:p>
          <a:p>
            <a:pPr algn="ctr">
              <a:spcAft>
                <a:spcPts val="400"/>
              </a:spcAft>
              <a:defRPr sz="4800" b="1" i="0">
                <a:solidFill>
                  <a:srgbClr val="16A34A"/>
                </a:solidFill>
                <a:latin typeface="Georgia"/>
              </a:defRPr>
            </a:pPr>
            <a:r>
              <a:t>$ 5,9 M</a:t>
            </a:r>
          </a:p>
          <a:p>
            <a:pPr algn="ctr">
              <a:spcAft>
                <a:spcPts val="400"/>
              </a:spcAft>
              <a:defRPr sz="1400" b="0" i="1">
                <a:solidFill>
                  <a:srgbClr val="1C1917"/>
                </a:solidFill>
                <a:latin typeface="Arial"/>
              </a:defRPr>
            </a:pPr>
            <a:r>
              <a:t>(Fomento a Empresas e Infraestructura)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300" b="0" i="0">
                <a:solidFill>
                  <a:srgbClr val="1C1917"/>
                </a:solidFill>
                <a:latin typeface="Arial"/>
              </a:defRPr>
            </a:pPr>
            <a:r>
              <a:t>• Apenas el 0,65% del monto destinado a subsidios.</a:t>
            </a:r>
          </a:p>
          <a:p>
            <a:pPr algn="l">
              <a:spcAft>
                <a:spcPts val="400"/>
              </a:spcAft>
              <a:defRPr sz="1300" b="0" i="0">
                <a:solidFill>
                  <a:srgbClr val="1C1917"/>
                </a:solidFill>
                <a:latin typeface="Arial"/>
              </a:defRPr>
            </a:pPr>
            <a:r>
              <a:t>• Fondos para ampliar el Área Industrial de Firmat.</a:t>
            </a:r>
          </a:p>
          <a:p>
            <a:pPr algn="l">
              <a:spcAft>
                <a:spcPts val="400"/>
              </a:spcAft>
              <a:defRPr sz="1300" b="0" i="0">
                <a:solidFill>
                  <a:srgbClr val="1C1917"/>
                </a:solidFill>
                <a:latin typeface="Arial"/>
              </a:defRPr>
            </a:pPr>
            <a:r>
              <a:t>• Congelado en montos simbólicos ($10k/$100k) en post-pandemia.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800" b="1">
                <a:solidFill>
                  <a:srgbClr val="1C1917"/>
                </a:solidFill>
                <a:latin typeface="Georgia"/>
              </a:defRPr>
            </a:pPr>
            <a:r>
              <a:t>El Comportamiento Electoral del Asistencialismo (Ord. 1020)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280160"/>
            <a:ext cx="10362895" cy="25400"/>
          </a:xfrm>
          <a:prstGeom prst="rect">
            <a:avLst/>
          </a:prstGeom>
          <a:solidFill>
            <a:srgbClr val="1C19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2011680"/>
          <a:ext cx="10362895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286000"/>
                <a:gridCol w="3200400"/>
                <a:gridCol w="3504895"/>
              </a:tblGrid>
              <a:tr h="8001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Año</a:t>
                      </a:r>
                    </a:p>
                  </a:txBody>
                  <a:tcPr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Monto Nominal</a:t>
                      </a:r>
                    </a:p>
                  </a:txBody>
                  <a:tcPr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Poder de Compra Real (Base 2026)</a:t>
                      </a:r>
                    </a:p>
                  </a:txBody>
                  <a:tcPr>
                    <a:solidFill>
                      <a:srgbClr val="1C191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Contexto de la Calle</a:t>
                      </a:r>
                    </a:p>
                  </a:txBody>
                  <a:tcPr>
                    <a:solidFill>
                      <a:srgbClr val="1C1917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2024 (Pre-electoral)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$ 120,2 Millones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$ 344,0 Millones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Acompañamiento social estándar.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2025 (Electoral)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$ 691,2 Millones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DC2626"/>
                          </a:solidFill>
                          <a:latin typeface="Arial"/>
                        </a:defRPr>
                      </a:pPr>
                      <a:r>
                        <a:t>$ 908,4 Millones (¡Subió 164% real!)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Pico extremo de transferencias de campaña.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2026 (Post-electoral)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$ 903,0 Millones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$ 903,0 Millones (Caída real de -0,8%)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1C1917"/>
                          </a:solidFill>
                          <a:latin typeface="Arial"/>
                        </a:defRPr>
                      </a:pPr>
                      <a:r>
                        <a:t>Se estabiliza el gasto tras el año electoral.</a:t>
                      </a:r>
                    </a:p>
                  </a:txBody>
                  <a:tcPr>
                    <a:solidFill>
                      <a:srgbClr val="F5F5F4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14400" y="5394960"/>
            <a:ext cx="1036289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78716C"/>
                </a:solidFill>
                <a:latin typeface="Arial"/>
              </a:defRPr>
            </a:pPr>
            <a:r>
              <a:t>La gran revelación: El salto real de la ayuda directa ocurrió justo en 2025 para capturar voluntades, financiado indirectamente mediante fondos de obras de la Provincia que liberaron la caja municipal propia.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800" b="1">
                <a:solidFill>
                  <a:srgbClr val="1C1917"/>
                </a:solidFill>
                <a:latin typeface="Georgia"/>
              </a:defRPr>
            </a:pPr>
            <a:r>
              <a:t>El Olvido Productivo: El Congelamiento de la Radicación Industrial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280160"/>
            <a:ext cx="10362895" cy="25400"/>
          </a:xfrm>
          <a:prstGeom prst="rect">
            <a:avLst/>
          </a:prstGeom>
          <a:solidFill>
            <a:srgbClr val="1C19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5486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C1917"/>
                </a:solidFill>
                <a:latin typeface="Arial"/>
              </a:defRPr>
            </a:pPr>
            <a:r>
              <a:t>La historia del Área Industrial de Firmat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• Durante años (2020-2024), las partidas presupuestarias municipales propias destinadas a la 'Ampliación e Infraestructura' de la zona productiva figuraron con montos simbólicos de $10.000 o $100.000, desapareciendo virtualmente por la inflación.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• En 2026, de un presupuesto de más de $20.214 Millones, apenas se destinan $5,9 Millones de pesos propios a la radicación de empresas.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• Esta falta de inversión propia paraliza la generación de suelo industrial y obliga a la ciudad a depender exclusivamente del financiamiento externo de la provincia para obras viales.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0" y="2011680"/>
            <a:ext cx="4389120" cy="3931920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rial"/>
              </a:defRPr>
            </a:pPr>
            <a:r>
              <a:t>EL DATO PRECISO</a:t>
            </a:r>
          </a:p>
          <a:p>
            <a:pPr>
              <a:spcAft>
                <a:spcPts val="1500"/>
              </a:spcAft>
            </a:pPr>
          </a:p>
          <a:p>
            <a:pPr algn="ctr">
              <a:spcAft>
                <a:spcPts val="400"/>
              </a:spcAft>
              <a:defRPr sz="2200" b="1" i="0">
                <a:solidFill>
                  <a:srgbClr val="FFFFFF"/>
                </a:solidFill>
                <a:latin typeface="Arial"/>
              </a:defRPr>
            </a:pPr>
            <a:r>
              <a:t>Por cada $ 1 peso</a:t>
            </a:r>
          </a:p>
          <a:p>
            <a:pPr algn="ctr">
              <a:spcAft>
                <a:spcPts val="400"/>
              </a:spcAft>
              <a:defRPr sz="1400" b="0" i="1">
                <a:solidFill>
                  <a:srgbClr val="FFFFFF"/>
                </a:solidFill>
                <a:latin typeface="Arial"/>
              </a:defRPr>
            </a:pPr>
            <a:r>
              <a:t>destinado a atraer empresas y generar trabajo privado en 2026...</a:t>
            </a:r>
          </a:p>
          <a:p>
            <a:pPr>
              <a:spcAft>
                <a:spcPts val="1500"/>
              </a:spcAft>
            </a:pPr>
          </a:p>
          <a:p>
            <a:pPr algn="ctr">
              <a:spcAft>
                <a:spcPts val="400"/>
              </a:spcAft>
              <a:defRPr sz="1400" b="0" i="0">
                <a:solidFill>
                  <a:srgbClr val="FFFFFF"/>
                </a:solidFill>
                <a:latin typeface="Arial"/>
              </a:defRPr>
            </a:pPr>
            <a:r>
              <a:t>La Municipalidad destina</a:t>
            </a:r>
          </a:p>
          <a:p>
            <a:pPr algn="ctr">
              <a:spcAft>
                <a:spcPts val="400"/>
              </a:spcAft>
              <a:defRPr sz="4000" b="1" i="0">
                <a:solidFill>
                  <a:srgbClr val="FFFFFF"/>
                </a:solidFill>
                <a:latin typeface="Georgia"/>
              </a:defRPr>
            </a:pPr>
            <a:r>
              <a:t>$ 150 pesos</a:t>
            </a:r>
          </a:p>
          <a:p>
            <a:pPr algn="ctr">
              <a:spcAft>
                <a:spcPts val="400"/>
              </a:spcAft>
              <a:defRPr sz="1400" b="0" i="0">
                <a:solidFill>
                  <a:srgbClr val="FFFFFF"/>
                </a:solidFill>
                <a:latin typeface="Arial"/>
              </a:defRPr>
            </a:pPr>
            <a:r>
              <a:t>a subsidios de asistencia social directa.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45720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800" b="1">
                <a:solidFill>
                  <a:srgbClr val="1C1917"/>
                </a:solidFill>
                <a:latin typeface="Georgia"/>
              </a:defRPr>
            </a:pPr>
            <a:r>
              <a:t>La Conclusión Fiscal: Asistencialismo vs. Actividad Privada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1280160"/>
            <a:ext cx="10362895" cy="25400"/>
          </a:xfrm>
          <a:prstGeom prst="rect">
            <a:avLst/>
          </a:prstGeom>
          <a:solidFill>
            <a:srgbClr val="1C19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48764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DC2626"/>
                </a:solidFill>
                <a:latin typeface="Arial"/>
              </a:defRPr>
            </a:pPr>
            <a:r>
              <a:t>El Círculo Vicioso de la Pobreza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1. Presión Fiscal Feroz: Se aumentan los mínimos del DReI a comercios y se indexan bimestralmente las tasas a las casas familiares (TGI) mediante el precio del gasoil.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2. Ahogo de la Actividad Privada: El comercio de Firmat se enfría y cae un 33,8% real en su recaudación del DReI en dos años (2024-2026).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3. Dependencia del Subsidio: Al destruirse el empleo privado por la presión y falta de fomento, el Estado responde ampliando los subsidios asistenciales ($903M) que vuelven a exigir más tasas.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2011680"/>
            <a:ext cx="48764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6A34A"/>
                </a:solidFill>
                <a:latin typeface="Arial"/>
              </a:defRPr>
            </a:pPr>
            <a:r>
              <a:t>El Diagnóstico Real de la Economía Local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• Un municipio no genera riqueza; la extrae. Si el 82% del presupuesto se va en Gasto Corriente (mantener la burocracia, personal político y sueldos), no queda margen para obras públicas con recursos propios.</a:t>
            </a:r>
          </a:p>
          <a:p>
            <a:pPr>
              <a:spcAft>
                <a:spcPts val="1000"/>
              </a:spcAft>
            </a:pPr>
          </a:p>
          <a:p>
            <a:pPr algn="l">
              <a:spcAft>
                <a:spcPts val="400"/>
              </a:spcAft>
              <a:defRPr sz="1400" b="0" i="0">
                <a:solidFill>
                  <a:srgbClr val="1C1917"/>
                </a:solidFill>
                <a:latin typeface="Arial"/>
              </a:defRPr>
            </a:pPr>
            <a:r>
              <a:t>• El estancamiento económico de Firmat no es casual: es el resultado de un modelo que desalienta la inversión productiva (solo $5,9M para radicación) y consolida un estado redistribuidor que extrae renta privada para financiar el consumo asistido de campaña.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